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bin" ContentType="application/vnd.openxmlformats-officedocument.oleObject"/>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17"/>
  </p:notesMasterIdLst>
  <p:sldIdLst>
    <p:sldId id="256" r:id="rId2"/>
    <p:sldId id="257" r:id="rId3"/>
    <p:sldId id="258" r:id="rId4"/>
    <p:sldId id="259" r:id="rId5"/>
    <p:sldId id="260" r:id="rId6"/>
    <p:sldId id="261" r:id="rId7"/>
    <p:sldId id="266" r:id="rId8"/>
    <p:sldId id="267" r:id="rId9"/>
    <p:sldId id="269" r:id="rId10"/>
    <p:sldId id="268" r:id="rId11"/>
    <p:sldId id="262" r:id="rId12"/>
    <p:sldId id="263" r:id="rId13"/>
    <p:sldId id="264" r:id="rId14"/>
    <p:sldId id="265" r:id="rId15"/>
    <p:sldId id="271"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00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663" autoAdjust="0"/>
  </p:normalViewPr>
  <p:slideViewPr>
    <p:cSldViewPr>
      <p:cViewPr>
        <p:scale>
          <a:sx n="60" d="100"/>
          <a:sy n="60" d="100"/>
        </p:scale>
        <p:origin x="-1620" y="-13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wmf"/></Relationships>
</file>

<file path=ppt/media/image1.jpeg>
</file>

<file path=ppt/media/image2.jpeg>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6481344-BA6F-49E9-BC6A-8F2399E5CC70}" type="datetimeFigureOut">
              <a:rPr lang="en-US" smtClean="0"/>
              <a:t>12/8/2015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ED052A-24D7-4163-880C-8C2F3D760095}"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the initial state,</a:t>
            </a:r>
            <a:r>
              <a:rPr lang="en-US" baseline="0" dirty="0" smtClean="0"/>
              <a:t> application allows users to Register, Login and view items that are in auction. Other parts of the application requires users to be logged in to the system.</a:t>
            </a:r>
            <a:endParaRPr lang="en-US" dirty="0"/>
          </a:p>
        </p:txBody>
      </p:sp>
      <p:sp>
        <p:nvSpPr>
          <p:cNvPr id="4" name="Slide Number Placeholder 3"/>
          <p:cNvSpPr>
            <a:spLocks noGrp="1"/>
          </p:cNvSpPr>
          <p:nvPr>
            <p:ph type="sldNum" sz="quarter" idx="10"/>
          </p:nvPr>
        </p:nvSpPr>
        <p:spPr/>
        <p:txBody>
          <a:bodyPr/>
          <a:lstStyle/>
          <a:p>
            <a:fld id="{BFED052A-24D7-4163-880C-8C2F3D760095}" type="slidenum">
              <a:rPr lang="en-US" smtClean="0"/>
              <a:t>11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After user</a:t>
            </a:r>
            <a:r>
              <a:rPr lang="en-US" baseline="0" dirty="0" smtClean="0"/>
              <a:t> registers, he/she is automatically logged in to the system and redirected to My Items page. Some pages are only visible one the user has logged in.</a:t>
            </a:r>
            <a:endParaRPr lang="en-US" dirty="0"/>
          </a:p>
        </p:txBody>
      </p:sp>
      <p:sp>
        <p:nvSpPr>
          <p:cNvPr id="4" name="Slide Number Placeholder 3"/>
          <p:cNvSpPr>
            <a:spLocks noGrp="1"/>
          </p:cNvSpPr>
          <p:nvPr>
            <p:ph type="sldNum" sz="quarter" idx="10"/>
          </p:nvPr>
        </p:nvSpPr>
        <p:spPr/>
        <p:txBody>
          <a:bodyPr/>
          <a:lstStyle/>
          <a:p>
            <a:fld id="{BFED052A-24D7-4163-880C-8C2F3D760095}" type="slidenum">
              <a:rPr lang="en-US" smtClean="0"/>
              <a:t>12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My Items page,</a:t>
            </a:r>
            <a:r>
              <a:rPr lang="en-US" baseline="0" dirty="0" smtClean="0"/>
              <a:t> user can create new products. Also he/she can place any of their existing items in auction. As soon as an item enters the auction, a timer is started for one minute. After the one minute, if there are any bids on the product, that item is removed from auction and its ownership is transferred to the user with the highest bid. Otherwise, it stays in auction for another minute before the same check-and-action is repeated.</a:t>
            </a:r>
            <a:endParaRPr lang="en-US" dirty="0"/>
          </a:p>
        </p:txBody>
      </p:sp>
      <p:sp>
        <p:nvSpPr>
          <p:cNvPr id="4" name="Slide Number Placeholder 3"/>
          <p:cNvSpPr>
            <a:spLocks noGrp="1"/>
          </p:cNvSpPr>
          <p:nvPr>
            <p:ph type="sldNum" sz="quarter" idx="10"/>
          </p:nvPr>
        </p:nvSpPr>
        <p:spPr/>
        <p:txBody>
          <a:bodyPr/>
          <a:lstStyle/>
          <a:p>
            <a:fld id="{BFED052A-24D7-4163-880C-8C2F3D760095}" type="slidenum">
              <a:rPr lang="en-US" smtClean="0"/>
              <a:t>13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 a user clicks on</a:t>
            </a:r>
            <a:r>
              <a:rPr lang="en-US" baseline="0" dirty="0" smtClean="0"/>
              <a:t> “Click to bid”, the current bid is increased by five units (dollars). Timer and bid increment can be modified in Constants.java.</a:t>
            </a:r>
            <a:endParaRPr lang="en-US" dirty="0"/>
          </a:p>
        </p:txBody>
      </p:sp>
      <p:sp>
        <p:nvSpPr>
          <p:cNvPr id="4" name="Slide Number Placeholder 3"/>
          <p:cNvSpPr>
            <a:spLocks noGrp="1"/>
          </p:cNvSpPr>
          <p:nvPr>
            <p:ph type="sldNum" sz="quarter" idx="10"/>
          </p:nvPr>
        </p:nvSpPr>
        <p:spPr/>
        <p:txBody>
          <a:bodyPr/>
          <a:lstStyle/>
          <a:p>
            <a:fld id="{BFED052A-24D7-4163-880C-8C2F3D760095}" type="slidenum">
              <a:rPr lang="en-US" smtClean="0"/>
              <a:t>14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smtClean="0"/>
              <a:t>Click to edit Master title style</a:t>
            </a:r>
            <a:endParaRPr kumimoji="0" lang="en-US"/>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fld id="{1D8BD707-D9CF-40AE-B4C6-C98DA3205C09}" type="datetimeFigureOut">
              <a:rPr lang="en-US" smtClean="0"/>
              <a:pPr/>
              <a:t>12/8/2015</a:t>
            </a:fld>
            <a:endParaRPr lang="en-US"/>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endParaRPr lang="en-US"/>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B6F15528-21DE-4FAA-801E-634DDDAF4B2B}"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fld id="{1D8BD707-D9CF-40AE-B4C6-C98DA3205C09}" type="datetimeFigureOut">
              <a:rPr lang="en-US" smtClean="0"/>
              <a:pPr/>
              <a:t>12/8/2015</a:t>
            </a:fld>
            <a:endParaRPr lang="en-US"/>
          </a:p>
        </p:txBody>
      </p:sp>
      <p:sp>
        <p:nvSpPr>
          <p:cNvPr id="5" name="Footer Placeholder 4"/>
          <p:cNvSpPr>
            <a:spLocks noGrp="1"/>
          </p:cNvSpPr>
          <p:nvPr>
            <p:ph type="ftr" sz="quarter" idx="11"/>
          </p:nvPr>
        </p:nvSpPr>
        <p:spPr>
          <a:xfrm>
            <a:off x="457201" y="6248207"/>
            <a:ext cx="5573483" cy="365125"/>
          </a:xfrm>
        </p:spPr>
        <p:txBody>
          <a:bodyPr/>
          <a:lstStyle/>
          <a:p>
            <a:endParaRPr lang="en-US"/>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B6F15528-21DE-4FAA-801E-634DDDAF4B2B}" type="slidenum">
              <a:rPr lang="en-US" smtClean="0"/>
              <a:pPr/>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fld id="{1D8BD707-D9CF-40AE-B4C6-C98DA3205C09}" type="datetimeFigureOut">
              <a:rPr lang="en-US" smtClean="0"/>
              <a:pPr/>
              <a:t>12/8/2015</a:t>
            </a:fld>
            <a:endParaRPr lang="en-US"/>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B6F15528-21DE-4FAA-801E-634DDDAF4B2B}" type="slidenum">
              <a:rPr lang="en-US" smtClean="0"/>
              <a:pPr/>
              <a:t>‹#›</a:t>
            </a:fld>
            <a:endParaRPr lang="en-US"/>
          </a:p>
        </p:txBody>
      </p:sp>
      <p:sp>
        <p:nvSpPr>
          <p:cNvPr id="14" name="Footer Placeholder 13"/>
          <p:cNvSpPr>
            <a:spLocks noGrp="1"/>
          </p:cNvSpPr>
          <p:nvPr>
            <p:ph type="ftr" sz="quarter" idx="12"/>
          </p:nvPr>
        </p:nvSpPr>
        <p:spPr/>
        <p:txBody>
          <a:bodyPr/>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8" name="Date Placeholder 7"/>
          <p:cNvSpPr>
            <a:spLocks noGrp="1"/>
          </p:cNvSpPr>
          <p:nvPr>
            <p:ph type="dt" sz="half" idx="15"/>
          </p:nvPr>
        </p:nvSpPr>
        <p:spPr/>
        <p:txBody>
          <a:bodyPr rtlCol="0"/>
          <a:lstStyle/>
          <a:p>
            <a:fld id="{1D8BD707-D9CF-40AE-B4C6-C98DA3205C09}" type="datetimeFigureOut">
              <a:rPr lang="en-US" smtClean="0"/>
              <a:pPr/>
              <a:t>12/8/2015</a:t>
            </a:fld>
            <a:endParaRPr lang="en-US"/>
          </a:p>
        </p:txBody>
      </p:sp>
      <p:sp>
        <p:nvSpPr>
          <p:cNvPr id="10" name="Slide Number Placeholder 9"/>
          <p:cNvSpPr>
            <a:spLocks noGrp="1"/>
          </p:cNvSpPr>
          <p:nvPr>
            <p:ph type="sldNum" sz="quarter" idx="16"/>
          </p:nvPr>
        </p:nvSpPr>
        <p:spPr/>
        <p:txBody>
          <a:bodyPr rtlCol="0"/>
          <a:lstStyle/>
          <a:p>
            <a:fld id="{B6F15528-21DE-4FAA-801E-634DDDAF4B2B}" type="slidenum">
              <a:rPr lang="en-US" smtClean="0"/>
              <a:pPr/>
              <a:t>‹#›</a:t>
            </a:fld>
            <a:endParaRPr lang="en-US"/>
          </a:p>
        </p:txBody>
      </p:sp>
      <p:sp>
        <p:nvSpPr>
          <p:cNvPr id="12" name="Footer Placeholder 11"/>
          <p:cNvSpPr>
            <a:spLocks noGrp="1"/>
          </p:cNvSpPr>
          <p:nvPr>
            <p:ph type="ftr" sz="quarter" idx="17"/>
          </p:nvPr>
        </p:nvSpPr>
        <p:spPr/>
        <p:txBody>
          <a:bodyPr rtlCol="0"/>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smtClean="0"/>
              <a:t>Click to edit Master title style</a:t>
            </a:r>
            <a:endParaRPr kumimoji="0" lang="en-US"/>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5"/>
          </p:nvPr>
        </p:nvSpPr>
        <p:spPr/>
        <p:txBody>
          <a:bodyPr rtlCol="0"/>
          <a:lstStyle/>
          <a:p>
            <a:fld id="{1D8BD707-D9CF-40AE-B4C6-C98DA3205C09}" type="datetimeFigureOut">
              <a:rPr lang="en-US" smtClean="0"/>
              <a:pPr/>
              <a:t>12/8/2015</a:t>
            </a:fld>
            <a:endParaRPr lang="en-US"/>
          </a:p>
        </p:txBody>
      </p:sp>
      <p:sp>
        <p:nvSpPr>
          <p:cNvPr id="12" name="Slide Number Placeholder 11"/>
          <p:cNvSpPr>
            <a:spLocks noGrp="1"/>
          </p:cNvSpPr>
          <p:nvPr>
            <p:ph type="sldNum" sz="quarter" idx="16"/>
          </p:nvPr>
        </p:nvSpPr>
        <p:spPr/>
        <p:txBody>
          <a:bodyPr rtlCol="0"/>
          <a:lstStyle/>
          <a:p>
            <a:fld id="{B6F15528-21DE-4FAA-801E-634DDDAF4B2B}" type="slidenum">
              <a:rPr lang="en-US" smtClean="0"/>
              <a:pPr/>
              <a:t>‹#›</a:t>
            </a:fld>
            <a:endParaRPr lang="en-US"/>
          </a:p>
        </p:txBody>
      </p:sp>
      <p:sp>
        <p:nvSpPr>
          <p:cNvPr id="14" name="Footer Placeholder 13"/>
          <p:cNvSpPr>
            <a:spLocks noGrp="1"/>
          </p:cNvSpPr>
          <p:nvPr>
            <p:ph type="ftr" sz="quarter" idx="17"/>
          </p:nvPr>
        </p:nvSpPr>
        <p:spPr/>
        <p:txBody>
          <a:bodyPr rtlCol="0"/>
          <a:lstStyle/>
          <a:p>
            <a:endParaRPr lang="en-US"/>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1D8BD707-D9CF-40AE-B4C6-C98DA3205C09}" type="datetimeFigureOut">
              <a:rPr lang="en-US" smtClean="0"/>
              <a:pPr/>
              <a:t>12/8/2015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12/8/2015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12/8/2015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B6F15528-21DE-4FAA-801E-634DDDAF4B2B}" type="slidenum">
              <a:rPr lang="en-US" smtClean="0"/>
              <a:pPr/>
              <a:t>‹#›</a:t>
            </a:fld>
            <a:endParaRPr lang="en-US"/>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smtClean="0"/>
              <a:t>Click to edit Master title style</a:t>
            </a:r>
            <a:endParaRPr kumimoji="0" lang="en-US"/>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fld id="{1D8BD707-D9CF-40AE-B4C6-C98DA3205C09}" type="datetimeFigureOut">
              <a:rPr lang="en-US" smtClean="0"/>
              <a:pPr/>
              <a:t>12/8/2015</a:t>
            </a:fld>
            <a:endParaRPr lang="en-US"/>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B6F15528-21DE-4FAA-801E-634DDDAF4B2B}" type="slidenum">
              <a:rPr lang="en-US" smtClean="0"/>
              <a:pPr/>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endParaRPr lang="en-US"/>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smtClean="0"/>
              <a:t>Click icon to add picture</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fld id="{1D8BD707-D9CF-40AE-B4C6-C98DA3205C09}" type="datetimeFigureOut">
              <a:rPr lang="en-US" smtClean="0"/>
              <a:pPr/>
              <a:t>12/8/2015</a:t>
            </a:fld>
            <a:endParaRPr lang="en-US"/>
          </a:p>
        </p:txBody>
      </p:sp>
      <p:sp>
        <p:nvSpPr>
          <p:cNvPr id="3" name="Footer Placeholder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endParaRPr lang="en-US"/>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asangari.azurewebsites.net/AuctionService/" TargetMode="External"/><Relationship Id="rId2" Type="http://schemas.openxmlformats.org/officeDocument/2006/relationships/hyperlink" Target="http://52.33.242.200:8080/AuctionServic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ENCS691K Project Presentation</a:t>
            </a:r>
            <a:endParaRPr lang="en-US" dirty="0"/>
          </a:p>
        </p:txBody>
      </p:sp>
      <p:sp>
        <p:nvSpPr>
          <p:cNvPr id="3" name="Subtitle 2"/>
          <p:cNvSpPr>
            <a:spLocks noGrp="1"/>
          </p:cNvSpPr>
          <p:nvPr>
            <p:ph type="subTitle" idx="1"/>
          </p:nvPr>
        </p:nvSpPr>
        <p:spPr/>
        <p:txBody>
          <a:bodyPr>
            <a:normAutofit fontScale="77500" lnSpcReduction="20000"/>
          </a:bodyPr>
          <a:lstStyle/>
          <a:p>
            <a:r>
              <a:rPr lang="en-US" dirty="0" smtClean="0"/>
              <a:t>Instructor: Dr. </a:t>
            </a:r>
            <a:r>
              <a:rPr lang="en-US" dirty="0" err="1" smtClean="0"/>
              <a:t>Roch</a:t>
            </a:r>
            <a:r>
              <a:rPr lang="en-US" dirty="0" smtClean="0"/>
              <a:t> </a:t>
            </a:r>
            <a:r>
              <a:rPr lang="en-US" dirty="0" smtClean="0"/>
              <a:t>H. </a:t>
            </a:r>
            <a:r>
              <a:rPr lang="en-US" dirty="0" err="1" smtClean="0"/>
              <a:t>Glitho</a:t>
            </a:r>
            <a:endParaRPr lang="en-US" dirty="0" smtClean="0"/>
          </a:p>
          <a:p>
            <a:r>
              <a:rPr lang="en-US" dirty="0" smtClean="0"/>
              <a:t>Student: Ali </a:t>
            </a:r>
            <a:r>
              <a:rPr lang="en-US" dirty="0" err="1" smtClean="0"/>
              <a:t>Sangari</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a:t>
            </a:r>
            <a:endParaRPr lang="en-US" dirty="0"/>
          </a:p>
        </p:txBody>
      </p:sp>
      <p:sp>
        <p:nvSpPr>
          <p:cNvPr id="3" name="Content Placeholder 2"/>
          <p:cNvSpPr>
            <a:spLocks noGrp="1"/>
          </p:cNvSpPr>
          <p:nvPr>
            <p:ph sz="quarter" idx="1"/>
          </p:nvPr>
        </p:nvSpPr>
        <p:spPr/>
        <p:txBody>
          <a:bodyPr/>
          <a:lstStyle/>
          <a:p>
            <a:r>
              <a:rPr lang="en-US" dirty="0" smtClean="0"/>
              <a:t>The following slides show parts of the application. </a:t>
            </a:r>
          </a:p>
          <a:p>
            <a:endParaRPr lang="en-US" dirty="0" smtClean="0"/>
          </a:p>
          <a:p>
            <a:r>
              <a:rPr lang="en-US" dirty="0" smtClean="0"/>
              <a:t>To see the description of each screenshot, make sure to have PowerPoint’s notes section visible.</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 – Initial state</a:t>
            </a:r>
            <a:endParaRPr lang="en-US" dirty="0"/>
          </a:p>
        </p:txBody>
      </p:sp>
      <p:sp>
        <p:nvSpPr>
          <p:cNvPr id="3" name="Content Placeholder 2"/>
          <p:cNvSpPr>
            <a:spLocks noGrp="1"/>
          </p:cNvSpPr>
          <p:nvPr>
            <p:ph sz="quarter" idx="1"/>
          </p:nvPr>
        </p:nvSpPr>
        <p:spPr/>
        <p:txBody>
          <a:bodyPr/>
          <a:lstStyle/>
          <a:p>
            <a:endParaRPr lang="en-US"/>
          </a:p>
        </p:txBody>
      </p:sp>
      <p:pic>
        <p:nvPicPr>
          <p:cNvPr id="2050" name="Picture 2"/>
          <p:cNvPicPr>
            <a:picLocks noChangeAspect="1" noChangeArrowheads="1"/>
          </p:cNvPicPr>
          <p:nvPr/>
        </p:nvPicPr>
        <p:blipFill>
          <a:blip r:embed="rId3" cstate="print"/>
          <a:srcRect/>
          <a:stretch>
            <a:fillRect/>
          </a:stretch>
        </p:blipFill>
        <p:spPr bwMode="auto">
          <a:xfrm>
            <a:off x="381000" y="1524000"/>
            <a:ext cx="8391525" cy="52673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Registration</a:t>
            </a:r>
            <a:endParaRPr lang="en-US" dirty="0"/>
          </a:p>
        </p:txBody>
      </p:sp>
      <p:sp>
        <p:nvSpPr>
          <p:cNvPr id="3" name="Content Placeholder 2"/>
          <p:cNvSpPr>
            <a:spLocks noGrp="1"/>
          </p:cNvSpPr>
          <p:nvPr>
            <p:ph sz="quarter" idx="1"/>
          </p:nvPr>
        </p:nvSpPr>
        <p:spPr/>
        <p:txBody>
          <a:bodyPr/>
          <a:lstStyle/>
          <a:p>
            <a:endParaRPr lang="en-US"/>
          </a:p>
        </p:txBody>
      </p:sp>
      <p:pic>
        <p:nvPicPr>
          <p:cNvPr id="3074" name="Picture 2"/>
          <p:cNvPicPr>
            <a:picLocks noChangeAspect="1" noChangeArrowheads="1"/>
          </p:cNvPicPr>
          <p:nvPr/>
        </p:nvPicPr>
        <p:blipFill>
          <a:blip r:embed="rId3" cstate="print"/>
          <a:srcRect/>
          <a:stretch>
            <a:fillRect/>
          </a:stretch>
        </p:blipFill>
        <p:spPr bwMode="auto">
          <a:xfrm>
            <a:off x="381000" y="1524000"/>
            <a:ext cx="8391525" cy="52482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 records</a:t>
            </a:r>
            <a:endParaRPr lang="en-US" dirty="0"/>
          </a:p>
        </p:txBody>
      </p:sp>
      <p:sp>
        <p:nvSpPr>
          <p:cNvPr id="3" name="Content Placeholder 2"/>
          <p:cNvSpPr>
            <a:spLocks noGrp="1"/>
          </p:cNvSpPr>
          <p:nvPr>
            <p:ph sz="quarter" idx="1"/>
          </p:nvPr>
        </p:nvSpPr>
        <p:spPr/>
        <p:txBody>
          <a:bodyPr/>
          <a:lstStyle/>
          <a:p>
            <a:endParaRPr lang="en-US"/>
          </a:p>
        </p:txBody>
      </p:sp>
      <p:pic>
        <p:nvPicPr>
          <p:cNvPr id="4098" name="Picture 2"/>
          <p:cNvPicPr>
            <a:picLocks noChangeAspect="1" noChangeArrowheads="1"/>
          </p:cNvPicPr>
          <p:nvPr/>
        </p:nvPicPr>
        <p:blipFill>
          <a:blip r:embed="rId3" cstate="print"/>
          <a:srcRect/>
          <a:stretch>
            <a:fillRect/>
          </a:stretch>
        </p:blipFill>
        <p:spPr bwMode="auto">
          <a:xfrm>
            <a:off x="361950" y="1524000"/>
            <a:ext cx="8420100" cy="52578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Products available for auction</a:t>
            </a:r>
            <a:endParaRPr lang="en-US" dirty="0"/>
          </a:p>
        </p:txBody>
      </p:sp>
      <p:sp>
        <p:nvSpPr>
          <p:cNvPr id="3" name="Content Placeholder 2"/>
          <p:cNvSpPr>
            <a:spLocks noGrp="1"/>
          </p:cNvSpPr>
          <p:nvPr>
            <p:ph sz="quarter" idx="1"/>
          </p:nvPr>
        </p:nvSpPr>
        <p:spPr/>
        <p:txBody>
          <a:bodyPr/>
          <a:lstStyle/>
          <a:p>
            <a:endParaRPr lang="en-US"/>
          </a:p>
        </p:txBody>
      </p:sp>
      <p:pic>
        <p:nvPicPr>
          <p:cNvPr id="5122" name="Picture 2"/>
          <p:cNvPicPr>
            <a:picLocks noChangeAspect="1" noChangeArrowheads="1"/>
          </p:cNvPicPr>
          <p:nvPr/>
        </p:nvPicPr>
        <p:blipFill>
          <a:blip r:embed="rId3" cstate="print"/>
          <a:srcRect/>
          <a:stretch>
            <a:fillRect/>
          </a:stretch>
        </p:blipFill>
        <p:spPr bwMode="auto">
          <a:xfrm>
            <a:off x="376238" y="1524000"/>
            <a:ext cx="8391525" cy="52578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normAutofit fontScale="77500" lnSpcReduction="20000"/>
          </a:bodyPr>
          <a:lstStyle/>
          <a:p>
            <a:r>
              <a:rPr lang="en-US" dirty="0" smtClean="0"/>
              <a:t>Instructor: Dr. </a:t>
            </a:r>
            <a:r>
              <a:rPr lang="en-US" dirty="0" err="1" smtClean="0"/>
              <a:t>Roch</a:t>
            </a:r>
            <a:r>
              <a:rPr lang="en-US" dirty="0" smtClean="0"/>
              <a:t> </a:t>
            </a:r>
            <a:r>
              <a:rPr lang="en-US" dirty="0" smtClean="0"/>
              <a:t>H. </a:t>
            </a:r>
            <a:r>
              <a:rPr lang="en-US" dirty="0" err="1" smtClean="0"/>
              <a:t>Glitho</a:t>
            </a:r>
            <a:endParaRPr lang="en-US" dirty="0" smtClean="0"/>
          </a:p>
          <a:p>
            <a:r>
              <a:rPr lang="en-US" dirty="0" smtClean="0"/>
              <a:t>Student: Ali </a:t>
            </a:r>
            <a:r>
              <a:rPr lang="en-US" dirty="0" err="1" smtClean="0"/>
              <a:t>Sangari</a:t>
            </a:r>
            <a:endParaRPr lang="en-US" dirty="0"/>
          </a:p>
        </p:txBody>
      </p:sp>
      <p:pic>
        <p:nvPicPr>
          <p:cNvPr id="4" name="Picture 2"/>
          <p:cNvPicPr>
            <a:picLocks noChangeAspect="1" noChangeArrowheads="1"/>
          </p:cNvPicPr>
          <p:nvPr/>
        </p:nvPicPr>
        <p:blipFill>
          <a:blip r:embed="rId2" cstate="print"/>
          <a:srcRect/>
          <a:stretch>
            <a:fillRect/>
          </a:stretch>
        </p:blipFill>
        <p:spPr bwMode="auto">
          <a:xfrm>
            <a:off x="1247775" y="1295400"/>
            <a:ext cx="6448425" cy="38481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Overview</a:t>
            </a:r>
            <a:endParaRPr lang="en-US" dirty="0"/>
          </a:p>
        </p:txBody>
      </p:sp>
      <p:sp>
        <p:nvSpPr>
          <p:cNvPr id="3" name="Content Placeholder 2"/>
          <p:cNvSpPr>
            <a:spLocks noGrp="1"/>
          </p:cNvSpPr>
          <p:nvPr>
            <p:ph sz="quarter" idx="1"/>
          </p:nvPr>
        </p:nvSpPr>
        <p:spPr/>
        <p:txBody>
          <a:bodyPr>
            <a:normAutofit/>
          </a:bodyPr>
          <a:lstStyle/>
          <a:p>
            <a:pPr>
              <a:buNone/>
            </a:pPr>
            <a:r>
              <a:rPr lang="en-US" dirty="0" smtClean="0"/>
              <a:t>Auction Service which allows,</a:t>
            </a:r>
          </a:p>
          <a:p>
            <a:r>
              <a:rPr lang="en-US" dirty="0" smtClean="0"/>
              <a:t>User registration</a:t>
            </a:r>
          </a:p>
          <a:p>
            <a:r>
              <a:rPr lang="en-US" dirty="0" smtClean="0"/>
              <a:t>User login</a:t>
            </a:r>
          </a:p>
          <a:p>
            <a:r>
              <a:rPr lang="en-US" dirty="0" smtClean="0"/>
              <a:t>User account termination</a:t>
            </a:r>
          </a:p>
          <a:p>
            <a:r>
              <a:rPr lang="en-US" dirty="0" smtClean="0"/>
              <a:t>Adding new products</a:t>
            </a:r>
          </a:p>
          <a:p>
            <a:r>
              <a:rPr lang="en-US" dirty="0" smtClean="0"/>
              <a:t>Placing products in auction</a:t>
            </a:r>
          </a:p>
          <a:p>
            <a:r>
              <a:rPr lang="en-US" dirty="0" smtClean="0"/>
              <a:t>Biding on products that are placed in auction by other users</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Provisioned cloud services/providers</a:t>
            </a:r>
            <a:endParaRPr lang="en-US" dirty="0"/>
          </a:p>
        </p:txBody>
      </p:sp>
      <p:sp>
        <p:nvSpPr>
          <p:cNvPr id="3" name="Content Placeholder 2"/>
          <p:cNvSpPr>
            <a:spLocks noGrp="1"/>
          </p:cNvSpPr>
          <p:nvPr>
            <p:ph sz="quarter" idx="1"/>
          </p:nvPr>
        </p:nvSpPr>
        <p:spPr/>
        <p:txBody>
          <a:bodyPr>
            <a:normAutofit/>
          </a:bodyPr>
          <a:lstStyle/>
          <a:p>
            <a:r>
              <a:rPr lang="en-US" dirty="0" smtClean="0"/>
              <a:t>Amazon AWS EC2</a:t>
            </a:r>
          </a:p>
          <a:p>
            <a:pPr lvl="1"/>
            <a:r>
              <a:rPr lang="en-US" dirty="0" err="1" smtClean="0"/>
              <a:t>FreeTier</a:t>
            </a:r>
            <a:r>
              <a:rPr lang="en-US" dirty="0" smtClean="0"/>
              <a:t> service for one year, free</a:t>
            </a:r>
          </a:p>
          <a:p>
            <a:pPr lvl="1">
              <a:buNone/>
            </a:pPr>
            <a:r>
              <a:rPr lang="en-US" dirty="0" smtClean="0">
                <a:hlinkClick r:id="rId2"/>
              </a:rPr>
              <a:t>http://52.33.242.200:8080/AuctionService</a:t>
            </a:r>
            <a:r>
              <a:rPr lang="en-US" dirty="0" smtClean="0">
                <a:hlinkClick r:id="rId2"/>
              </a:rPr>
              <a:t>/</a:t>
            </a:r>
            <a:endParaRPr lang="en-US" dirty="0" smtClean="0"/>
          </a:p>
          <a:p>
            <a:pPr lvl="1">
              <a:buNone/>
            </a:pPr>
            <a:r>
              <a:rPr lang="en-US" dirty="0" smtClean="0"/>
              <a:t>* </a:t>
            </a:r>
            <a:r>
              <a:rPr lang="en-US" i="1" dirty="0" smtClean="0"/>
              <a:t>Preferred service</a:t>
            </a:r>
            <a:r>
              <a:rPr lang="en-US" dirty="0" smtClean="0"/>
              <a:t>, due to offered flexibility and freedom to use any application of choice.</a:t>
            </a:r>
          </a:p>
          <a:p>
            <a:pPr lvl="1">
              <a:buNone/>
            </a:pPr>
            <a:endParaRPr lang="en-US" dirty="0" smtClean="0"/>
          </a:p>
          <a:p>
            <a:r>
              <a:rPr lang="en-US" dirty="0" smtClean="0"/>
              <a:t>Microsoft Azure</a:t>
            </a:r>
          </a:p>
          <a:p>
            <a:pPr lvl="1"/>
            <a:r>
              <a:rPr lang="en-US" dirty="0" err="1" smtClean="0"/>
              <a:t>DreamSpark</a:t>
            </a:r>
            <a:r>
              <a:rPr lang="en-US" dirty="0" smtClean="0"/>
              <a:t> (student account), free</a:t>
            </a:r>
          </a:p>
          <a:p>
            <a:pPr lvl="1">
              <a:buNone/>
            </a:pPr>
            <a:r>
              <a:rPr lang="en-US" dirty="0" smtClean="0">
                <a:hlinkClick r:id="rId3"/>
              </a:rPr>
              <a:t>http://asangari.azurewebsites.net/AuctionService</a:t>
            </a:r>
            <a:r>
              <a:rPr lang="en-US" dirty="0" smtClean="0">
                <a:hlinkClick r:id="rId3"/>
              </a:rPr>
              <a:t>/</a:t>
            </a:r>
            <a:endParaRPr lang="en-US" dirty="0" smtClean="0"/>
          </a:p>
          <a:p>
            <a:pPr lvl="1"/>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Challenges in setting up AWS EC2</a:t>
            </a:r>
            <a:endParaRPr lang="en-US" dirty="0"/>
          </a:p>
        </p:txBody>
      </p:sp>
      <p:sp>
        <p:nvSpPr>
          <p:cNvPr id="3" name="Content Placeholder 2"/>
          <p:cNvSpPr>
            <a:spLocks noGrp="1"/>
          </p:cNvSpPr>
          <p:nvPr>
            <p:ph sz="quarter" idx="1"/>
          </p:nvPr>
        </p:nvSpPr>
        <p:spPr/>
        <p:txBody>
          <a:bodyPr>
            <a:normAutofit/>
          </a:bodyPr>
          <a:lstStyle/>
          <a:p>
            <a:r>
              <a:rPr lang="en-US" dirty="0" smtClean="0"/>
              <a:t>Setting up security</a:t>
            </a:r>
          </a:p>
          <a:p>
            <a:pPr lvl="1"/>
            <a:r>
              <a:rPr lang="en-US" dirty="0" smtClean="0"/>
              <a:t>Figuring out how to configure the security to be able to access my application remotely (through a browser)  took the most time. I realized may people had a similar issue the first time they tried to use EC2. </a:t>
            </a:r>
          </a:p>
          <a:p>
            <a:r>
              <a:rPr lang="en-US" dirty="0" smtClean="0"/>
              <a:t>Remote connection to the VM</a:t>
            </a:r>
          </a:p>
          <a:p>
            <a:r>
              <a:rPr lang="en-US" dirty="0" smtClean="0"/>
              <a:t>Installation of required applications</a:t>
            </a:r>
          </a:p>
          <a:p>
            <a:r>
              <a:rPr lang="en-US" dirty="0" smtClean="0"/>
              <a:t>Firewall configuration </a:t>
            </a:r>
          </a:p>
          <a:p>
            <a:endParaRPr lang="en-US"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Challenges in setting up MS Azure</a:t>
            </a:r>
            <a:endParaRPr lang="en-US" dirty="0"/>
          </a:p>
        </p:txBody>
      </p:sp>
      <p:sp>
        <p:nvSpPr>
          <p:cNvPr id="3" name="Content Placeholder 2"/>
          <p:cNvSpPr>
            <a:spLocks noGrp="1"/>
          </p:cNvSpPr>
          <p:nvPr>
            <p:ph sz="quarter" idx="1"/>
          </p:nvPr>
        </p:nvSpPr>
        <p:spPr/>
        <p:txBody>
          <a:bodyPr/>
          <a:lstStyle/>
          <a:p>
            <a:r>
              <a:rPr lang="en-US" dirty="0" smtClean="0"/>
              <a:t>The free service has many limitations compared to Amazon Web Services.</a:t>
            </a:r>
          </a:p>
          <a:p>
            <a:r>
              <a:rPr lang="en-US" dirty="0" smtClean="0"/>
              <a:t>These limitations include application containers/servers, databases (SQL and </a:t>
            </a:r>
            <a:r>
              <a:rPr lang="en-US" dirty="0" err="1" smtClean="0"/>
              <a:t>N</a:t>
            </a:r>
            <a:r>
              <a:rPr lang="en-US" dirty="0" err="1" smtClean="0"/>
              <a:t>oSQL</a:t>
            </a:r>
            <a:r>
              <a:rPr lang="en-US" dirty="0" smtClean="0"/>
              <a:t>).</a:t>
            </a:r>
          </a:p>
          <a:p>
            <a:r>
              <a:rPr lang="en-US" dirty="0" smtClean="0"/>
              <a:t>Understandability, Azure imposes fewer limitations on Microsoft Ecosystem users. </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Auction Service</a:t>
            </a:r>
            <a:endParaRPr lang="en-US" dirty="0"/>
          </a:p>
        </p:txBody>
      </p:sp>
      <p:sp>
        <p:nvSpPr>
          <p:cNvPr id="3" name="Content Placeholder 2"/>
          <p:cNvSpPr>
            <a:spLocks noGrp="1"/>
          </p:cNvSpPr>
          <p:nvPr>
            <p:ph sz="quarter" idx="1"/>
          </p:nvPr>
        </p:nvSpPr>
        <p:spPr/>
        <p:txBody>
          <a:bodyPr/>
          <a:lstStyle/>
          <a:p>
            <a:r>
              <a:rPr lang="en-US" dirty="0" smtClean="0"/>
              <a:t>To develop this web app, I used </a:t>
            </a:r>
            <a:r>
              <a:rPr lang="en-US" dirty="0" err="1" smtClean="0"/>
              <a:t>RESTful</a:t>
            </a:r>
            <a:r>
              <a:rPr lang="en-US" dirty="0" smtClean="0"/>
              <a:t> web services in java.</a:t>
            </a:r>
          </a:p>
          <a:p>
            <a:r>
              <a:rPr lang="en-US" dirty="0" smtClean="0"/>
              <a:t>Using </a:t>
            </a:r>
            <a:r>
              <a:rPr lang="en-US" dirty="0" err="1" smtClean="0"/>
              <a:t>RESTful</a:t>
            </a:r>
            <a:r>
              <a:rPr lang="en-US" dirty="0" smtClean="0"/>
              <a:t> services, front-end and back-end of the application become completely decoupled and also allows for better scalability of the application.</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Objects relationships</a:t>
            </a:r>
            <a:endParaRPr lang="en-US" dirty="0"/>
          </a:p>
        </p:txBody>
      </p:sp>
      <p:sp>
        <p:nvSpPr>
          <p:cNvPr id="3" name="Content Placeholder 2"/>
          <p:cNvSpPr>
            <a:spLocks noGrp="1"/>
          </p:cNvSpPr>
          <p:nvPr>
            <p:ph sz="quarter" idx="1"/>
          </p:nvPr>
        </p:nvSpPr>
        <p:spPr/>
        <p:txBody>
          <a:bodyPr/>
          <a:lstStyle/>
          <a:p>
            <a:endParaRPr lang="en-US" dirty="0"/>
          </a:p>
        </p:txBody>
      </p:sp>
      <p:grpSp>
        <p:nvGrpSpPr>
          <p:cNvPr id="22" name="Group 21"/>
          <p:cNvGrpSpPr/>
          <p:nvPr/>
        </p:nvGrpSpPr>
        <p:grpSpPr>
          <a:xfrm>
            <a:off x="1524000" y="2286000"/>
            <a:ext cx="6248400" cy="3505200"/>
            <a:chOff x="457200" y="2590800"/>
            <a:chExt cx="6248400" cy="3505200"/>
          </a:xfrm>
        </p:grpSpPr>
        <p:sp>
          <p:nvSpPr>
            <p:cNvPr id="21" name="Rectangle 20"/>
            <p:cNvSpPr/>
            <p:nvPr/>
          </p:nvSpPr>
          <p:spPr>
            <a:xfrm>
              <a:off x="457200" y="2590800"/>
              <a:ext cx="6248400" cy="3505200"/>
            </a:xfrm>
            <a:prstGeom prst="rect">
              <a:avLst/>
            </a:prstGeom>
            <a:solidFill>
              <a:schemeClr val="bg1">
                <a:lumMod val="95000"/>
              </a:schemeClr>
            </a:solidFill>
            <a:ln w="127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p:cNvSpPr/>
            <p:nvPr/>
          </p:nvSpPr>
          <p:spPr>
            <a:xfrm>
              <a:off x="2057400" y="2743200"/>
              <a:ext cx="1295400" cy="1295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Product</a:t>
              </a:r>
              <a:endParaRPr lang="en-US" dirty="0"/>
            </a:p>
          </p:txBody>
        </p:sp>
        <p:sp>
          <p:nvSpPr>
            <p:cNvPr id="6" name="Oval 5"/>
            <p:cNvSpPr/>
            <p:nvPr/>
          </p:nvSpPr>
          <p:spPr>
            <a:xfrm>
              <a:off x="4953000" y="2743200"/>
              <a:ext cx="1295400" cy="1295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User</a:t>
              </a:r>
              <a:endParaRPr lang="en-US" dirty="0"/>
            </a:p>
          </p:txBody>
        </p:sp>
        <p:cxnSp>
          <p:nvCxnSpPr>
            <p:cNvPr id="8" name="Straight Arrow Connector 7"/>
            <p:cNvCxnSpPr>
              <a:stCxn id="4" idx="6"/>
              <a:endCxn id="6" idx="2"/>
            </p:cNvCxnSpPr>
            <p:nvPr/>
          </p:nvCxnSpPr>
          <p:spPr>
            <a:xfrm>
              <a:off x="3352800" y="3390900"/>
              <a:ext cx="1600200" cy="15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3505200" y="4648200"/>
              <a:ext cx="1295400" cy="1295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Auction</a:t>
              </a:r>
              <a:endParaRPr lang="en-US" dirty="0"/>
            </a:p>
          </p:txBody>
        </p:sp>
        <p:cxnSp>
          <p:nvCxnSpPr>
            <p:cNvPr id="12" name="Straight Arrow Connector 11"/>
            <p:cNvCxnSpPr>
              <a:endCxn id="4" idx="4"/>
            </p:cNvCxnSpPr>
            <p:nvPr/>
          </p:nvCxnSpPr>
          <p:spPr>
            <a:xfrm rot="16200000" flipV="1">
              <a:off x="2457450" y="4286250"/>
              <a:ext cx="1371600" cy="8763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3581400" y="3096904"/>
              <a:ext cx="9906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Belongs to</a:t>
              </a:r>
              <a:endParaRPr lang="en-US" sz="1400" dirty="0">
                <a:solidFill>
                  <a:schemeClr val="tx1"/>
                </a:solidFill>
              </a:endParaRPr>
            </a:p>
          </p:txBody>
        </p:sp>
        <p:sp>
          <p:nvSpPr>
            <p:cNvPr id="15" name="Rectangle 14"/>
            <p:cNvSpPr/>
            <p:nvPr/>
          </p:nvSpPr>
          <p:spPr>
            <a:xfrm rot="3462935">
              <a:off x="2673501" y="4394419"/>
              <a:ext cx="9906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Contains</a:t>
              </a:r>
              <a:endParaRPr lang="en-US" sz="1400" dirty="0">
                <a:solidFill>
                  <a:schemeClr val="tx1"/>
                </a:solidFill>
              </a:endParaRPr>
            </a:p>
          </p:txBody>
        </p:sp>
        <p:sp>
          <p:nvSpPr>
            <p:cNvPr id="16" name="Oval 15"/>
            <p:cNvSpPr/>
            <p:nvPr/>
          </p:nvSpPr>
          <p:spPr>
            <a:xfrm>
              <a:off x="609600" y="4648200"/>
              <a:ext cx="1295400" cy="1295400"/>
            </a:xfrm>
            <a:prstGeom prst="ellipse">
              <a:avLst/>
            </a:prstGeom>
            <a:solidFill>
              <a:schemeClr val="accent2"/>
            </a:solidFill>
            <a:ln>
              <a:solidFill>
                <a:srgbClr val="7E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AuctionTimer</a:t>
              </a:r>
              <a:endParaRPr lang="en-US" dirty="0"/>
            </a:p>
          </p:txBody>
        </p:sp>
        <p:cxnSp>
          <p:nvCxnSpPr>
            <p:cNvPr id="18" name="Straight Connector 17"/>
            <p:cNvCxnSpPr>
              <a:stCxn id="16" idx="6"/>
              <a:endCxn id="10" idx="2"/>
            </p:cNvCxnSpPr>
            <p:nvPr/>
          </p:nvCxnSpPr>
          <p:spPr>
            <a:xfrm>
              <a:off x="1905000" y="5295900"/>
              <a:ext cx="1600200" cy="0"/>
            </a:xfrm>
            <a:prstGeom prst="line">
              <a:avLst/>
            </a:prstGeom>
            <a:ln>
              <a:solidFill>
                <a:srgbClr val="7E0000"/>
              </a:solidFill>
              <a:prstDash val="dash"/>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1981200" y="4974608"/>
              <a:ext cx="12954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Times products</a:t>
              </a:r>
              <a:endParaRPr lang="en-US" sz="1400" dirty="0">
                <a:solidFill>
                  <a:schemeClr val="tx1"/>
                </a:solidFill>
              </a:endParaRPr>
            </a:p>
          </p:txBody>
        </p:sp>
        <p:sp>
          <p:nvSpPr>
            <p:cNvPr id="20" name="Rectangle 19"/>
            <p:cNvSpPr/>
            <p:nvPr/>
          </p:nvSpPr>
          <p:spPr>
            <a:xfrm>
              <a:off x="1981200" y="5257800"/>
              <a:ext cx="12954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In auction</a:t>
              </a:r>
              <a:endParaRPr lang="en-US" sz="1400" dirty="0">
                <a:solidFill>
                  <a:schemeClr val="tx1"/>
                </a:solidFill>
              </a:endParaRP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Deployable project file</a:t>
            </a:r>
            <a:endParaRPr lang="en-US" dirty="0"/>
          </a:p>
        </p:txBody>
      </p:sp>
      <p:sp>
        <p:nvSpPr>
          <p:cNvPr id="3" name="Content Placeholder 2"/>
          <p:cNvSpPr>
            <a:spLocks noGrp="1"/>
          </p:cNvSpPr>
          <p:nvPr>
            <p:ph sz="quarter" idx="1"/>
          </p:nvPr>
        </p:nvSpPr>
        <p:spPr/>
        <p:txBody>
          <a:bodyPr/>
          <a:lstStyle/>
          <a:p>
            <a:r>
              <a:rPr lang="en-US" dirty="0" smtClean="0"/>
              <a:t>The following .war file can be used to deploy the application in tomcat. (requires java 1.7)</a:t>
            </a:r>
          </a:p>
        </p:txBody>
      </p:sp>
      <p:sp>
        <p:nvSpPr>
          <p:cNvPr id="5" name="Rectangle 4"/>
          <p:cNvSpPr/>
          <p:nvPr/>
        </p:nvSpPr>
        <p:spPr>
          <a:xfrm>
            <a:off x="1009275" y="3429000"/>
            <a:ext cx="7086600" cy="2133600"/>
          </a:xfrm>
          <a:prstGeom prst="rect">
            <a:avLst/>
          </a:prstGeom>
          <a:solidFill>
            <a:schemeClr val="bg1">
              <a:lumMod val="95000"/>
            </a:schemeClr>
          </a:solidFill>
          <a:ln w="127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170" name="Object 2"/>
          <p:cNvGraphicFramePr>
            <a:graphicFrameLocks noChangeAspect="1"/>
          </p:cNvGraphicFramePr>
          <p:nvPr/>
        </p:nvGraphicFramePr>
        <p:xfrm>
          <a:off x="628275" y="3627438"/>
          <a:ext cx="7753725" cy="1706562"/>
        </p:xfrm>
        <a:graphic>
          <a:graphicData uri="http://schemas.openxmlformats.org/presentationml/2006/ole">
            <p:oleObj spid="_x0000_s7170" name="Packager Shell Object" showAsIcon="1" r:id="rId3" imgW="1659600" imgH="364680" progId="Package">
              <p:embed/>
            </p:oleObj>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Deployable project file</a:t>
            </a:r>
            <a:endParaRPr lang="en-US" dirty="0"/>
          </a:p>
        </p:txBody>
      </p:sp>
      <p:sp>
        <p:nvSpPr>
          <p:cNvPr id="3" name="Content Placeholder 2"/>
          <p:cNvSpPr>
            <a:spLocks noGrp="1"/>
          </p:cNvSpPr>
          <p:nvPr>
            <p:ph sz="quarter" idx="1"/>
          </p:nvPr>
        </p:nvSpPr>
        <p:spPr/>
        <p:txBody>
          <a:bodyPr/>
          <a:lstStyle/>
          <a:p>
            <a:r>
              <a:rPr lang="en-US" dirty="0" smtClean="0"/>
              <a:t>The following .zip file can be extracted and imported into eclipse. (requires java 1.7, and Maven plug-in for eclipse)</a:t>
            </a:r>
          </a:p>
        </p:txBody>
      </p:sp>
      <p:sp>
        <p:nvSpPr>
          <p:cNvPr id="5" name="Rectangle 4"/>
          <p:cNvSpPr/>
          <p:nvPr/>
        </p:nvSpPr>
        <p:spPr>
          <a:xfrm>
            <a:off x="1009275" y="3429000"/>
            <a:ext cx="7086600" cy="2133600"/>
          </a:xfrm>
          <a:prstGeom prst="rect">
            <a:avLst/>
          </a:prstGeom>
          <a:solidFill>
            <a:schemeClr val="bg1">
              <a:lumMod val="95000"/>
            </a:schemeClr>
          </a:solidFill>
          <a:ln w="127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195" name="Object 3"/>
          <p:cNvGraphicFramePr>
            <a:graphicFrameLocks noChangeAspect="1"/>
          </p:cNvGraphicFramePr>
          <p:nvPr/>
        </p:nvGraphicFramePr>
        <p:xfrm>
          <a:off x="1828800" y="3627438"/>
          <a:ext cx="5041437" cy="1782762"/>
        </p:xfrm>
        <a:graphic>
          <a:graphicData uri="http://schemas.openxmlformats.org/presentationml/2006/ole">
            <p:oleObj spid="_x0000_s8195" name="Packager Shell Object" showAsIcon="1" r:id="rId3" imgW="822960" imgH="364680" progId="Package">
              <p:embed/>
            </p:oleObj>
          </a:graphicData>
        </a:graphic>
      </p:graphicFrame>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107</TotalTime>
  <Words>539</Words>
  <Application>Microsoft Office PowerPoint</Application>
  <PresentationFormat>On-screen Show (4:3)</PresentationFormat>
  <Paragraphs>64</Paragraphs>
  <Slides>15</Slides>
  <Notes>4</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17" baseType="lpstr">
      <vt:lpstr>Median</vt:lpstr>
      <vt:lpstr>Package</vt:lpstr>
      <vt:lpstr>ENCS691K Project Presentation</vt:lpstr>
      <vt:lpstr>Project Overview</vt:lpstr>
      <vt:lpstr>Provisioned cloud services/providers</vt:lpstr>
      <vt:lpstr>Challenges in setting up AWS EC2</vt:lpstr>
      <vt:lpstr>Challenges in setting up MS Azure</vt:lpstr>
      <vt:lpstr>Auction Service</vt:lpstr>
      <vt:lpstr>Objects relationships</vt:lpstr>
      <vt:lpstr>Deployable project file</vt:lpstr>
      <vt:lpstr>Deployable project file</vt:lpstr>
      <vt:lpstr>Screenshots</vt:lpstr>
      <vt:lpstr>Application – Initial state</vt:lpstr>
      <vt:lpstr>User Registration</vt:lpstr>
      <vt:lpstr>Product records</vt:lpstr>
      <vt:lpstr>Products available for auction</vt:lpstr>
      <vt:lpstr>Slide 15</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ENCS691K Project Presentation</dc:title>
  <dc:creator>Papar</dc:creator>
  <cp:lastModifiedBy>Papar</cp:lastModifiedBy>
  <cp:revision>26</cp:revision>
  <dcterms:created xsi:type="dcterms:W3CDTF">2006-08-16T00:00:00Z</dcterms:created>
  <dcterms:modified xsi:type="dcterms:W3CDTF">2015-12-08T09:19:51Z</dcterms:modified>
</cp:coreProperties>
</file>

<file path=docProps/thumbnail.jpeg>
</file>